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73" r:id="rId1"/>
    <p:sldMasterId id="2147483791" r:id="rId2"/>
    <p:sldMasterId id="2147483803" r:id="rId3"/>
  </p:sldMasterIdLst>
  <p:notesMasterIdLst>
    <p:notesMasterId r:id="rId16"/>
  </p:notesMasterIdLst>
  <p:sldIdLst>
    <p:sldId id="300" r:id="rId4"/>
    <p:sldId id="256" r:id="rId5"/>
    <p:sldId id="281" r:id="rId6"/>
    <p:sldId id="288" r:id="rId7"/>
    <p:sldId id="290" r:id="rId8"/>
    <p:sldId id="301" r:id="rId9"/>
    <p:sldId id="295" r:id="rId10"/>
    <p:sldId id="293" r:id="rId11"/>
    <p:sldId id="296" r:id="rId12"/>
    <p:sldId id="297" r:id="rId13"/>
    <p:sldId id="298" r:id="rId14"/>
    <p:sldId id="299" r:id="rId15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4" autoAdjust="0"/>
    <p:restoredTop sz="94660"/>
  </p:normalViewPr>
  <p:slideViewPr>
    <p:cSldViewPr>
      <p:cViewPr varScale="1">
        <p:scale>
          <a:sx n="111" d="100"/>
          <a:sy n="111" d="100"/>
        </p:scale>
        <p:origin x="648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85292A8C-D2AA-410D-80DC-21025F87B326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4C3231EB-623F-4AC0-AA7C-9C19FA63898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90496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68478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88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22990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9776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8911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96721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1348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89539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91985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664D-1B2F-1CFF-CC45-844A76F0E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71B67A-F343-FF9E-5229-F4D765A8F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20F09-A78B-1454-06B4-5F22DA01C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FF8CB-9025-CD32-85C4-FA03E863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3E744-5F52-7C20-5D6E-4A9DD693F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024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84293-381C-D0D0-5232-52993645F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25471-BB58-DFC1-DEBD-354CBA6B0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C5044-8C25-C826-5B57-DDD2C95EA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9DA60-822C-6F52-CB20-4FAFD495C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C72CB-B769-6ED8-C7B6-2BA8DD0F1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94048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9489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41F3B-E4D8-CD6F-0526-273B4BC5C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BA005-3228-D75A-BD14-1E534D2AC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DB91C-C6AA-A280-F37B-B9E8EA3A6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89D1E-D8F4-3A6A-FB03-11624D4E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BB069-382E-3B61-C813-9D7C512F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49606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4A72D-1F3F-6221-D246-56B46C56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78039-7393-DE19-F8AA-83D437D30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6C6A8-0217-B2B8-882F-560812268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A231F-CAC9-9653-4356-CFEF43D9E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CF7E0-79FA-9816-86BE-9B3200CD5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40794-B6A4-3345-68F7-5D7A5F3A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70498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B156-500A-4C3E-0661-76C7197CC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283F2-1D5A-3C13-CDAC-4AB1C41C4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ADEC4-71E9-3C0F-D0A9-DB9684E1F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9BC5C8-5BA4-3C63-CD17-1FE47EE4C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847A73-CA6F-2993-60FD-3409E0862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8CDC70-93EF-4782-54E3-06B7B7EF4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A1D228-65B8-710A-4058-5BB440C85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9C0D51-8466-5E02-E543-C5CA203B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35137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B0211-EFCD-A3E1-FA09-D9693F92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8BE37-5966-A7E8-26EF-B3DBAF3C6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628CC1-669C-4C4F-647E-06F6E08F9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A6CA7C-9FCC-F153-51A3-AB8F718B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60903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087EB3-99E1-0BEA-6F07-5DBD0F21A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570F00-4880-E6BA-B887-7E663216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C3DFB-AB0E-6542-EAF9-755BD3083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78406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EF3B0-9FF5-7DB6-B136-B0B62FDF7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771B3-38E5-FE68-F7F1-515D1318D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C0E4FA-F31D-B65B-2DD6-0B2633EE9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934BF-6DA7-6CB0-75E8-FF6F8C156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50997-912B-7FA2-3E65-7CEFD0AF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0EAD9B-1BDB-1C4A-1382-2F30067E7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76413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363FB-FA51-C2CB-9F42-0D67BEBA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2759A4-096B-4BAA-E1F4-1D8A098D0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A175C-13A1-1CBA-0613-68762A2FE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BC944-4BDA-1E2E-EDC0-387915A39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009CE-2E4B-9B25-50D0-47873421A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4E050-15A0-3320-A996-F741667B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28808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29A10-BF25-7ED2-C938-CB7A95F15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E10A5-9C21-964A-E32A-80549FE3D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B612-BA69-A62D-4B94-E8EE8C082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057D9-C546-8892-CD56-ECB3CCB1C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3B087-579E-A5F4-22F7-7D4DF280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71110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5B2C17-BD2E-9D56-D246-69DD73A42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7F08D-D9EB-81CC-475D-57391FB8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D41FF-8F99-11B1-B151-5B26CDAC1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9E7F2-FA2F-665B-DC4D-5E46CA2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B5AD9-E038-46E8-FBBC-A5D5AA69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62836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63679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45496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55054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41474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79201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52754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58020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65886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87018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9805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5449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6899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7167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749617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51669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86205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43722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26200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70468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4788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1438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539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2733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197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261321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E206D5-970C-9446-4468-0922C123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C027A-6359-2831-1DA6-0AA71BA0E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2390C-984F-4B32-0D37-3F11A03D9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55518-56D2-75FA-2B63-BC2B55246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31A16-5332-A89D-8E2D-3B90DAF44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6438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40015A2-6108-4817-818B-35558D34DD30}" type="datetimeFigureOut">
              <a:rPr lang="fa-IR" smtClean="0"/>
              <a:t>25/11/1444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8A3EDA7-018F-4678-B84F-B7BD43A6064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2973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6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D23342-B9FB-7622-D087-03DBD66B5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" y="1916832"/>
            <a:ext cx="8934182" cy="31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3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C549DF-C5A1-0AB5-9CBE-00BD01542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1505322"/>
            <a:ext cx="8796469" cy="49480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CC3C78-94A0-2FB9-670E-725E5482AB5E}"/>
              </a:ext>
            </a:extLst>
          </p:cNvPr>
          <p:cNvSpPr txBox="1"/>
          <p:nvPr/>
        </p:nvSpPr>
        <p:spPr>
          <a:xfrm>
            <a:off x="683568" y="620688"/>
            <a:ext cx="7632848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800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itchFamily="2" charset="-78"/>
              </a:rPr>
              <a:t>ثبت درخواست در سامانه جامع رسانه‌های کشور</a:t>
            </a:r>
          </a:p>
          <a:p>
            <a:pPr algn="ctr" rtl="1">
              <a:lnSpc>
                <a:spcPct val="150000"/>
              </a:lnSpc>
            </a:pPr>
            <a:r>
              <a:rPr lang="fa-IR" sz="1800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itchFamily="2" charset="-78"/>
              </a:rPr>
              <a:t>تاریخ 1398/02/15</a:t>
            </a:r>
            <a:endParaRPr lang="en-US" sz="2000" dirty="0">
              <a:solidFill>
                <a:schemeClr val="bg1">
                  <a:lumMod val="95000"/>
                  <a:lumOff val="5000"/>
                </a:schemeClr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256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ll dir="r"/>
      </p:transition>
    </mc:Choice>
    <mc:Fallback xmlns="">
      <p:transition spd="slow" advClick="0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1E105D-3FA7-4A90-D213-8BFAA22E5A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9" y="1196752"/>
            <a:ext cx="8037766" cy="5624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6DAD63-5B02-294E-7423-A16D80612807}"/>
              </a:ext>
            </a:extLst>
          </p:cNvPr>
          <p:cNvSpPr txBox="1"/>
          <p:nvPr/>
        </p:nvSpPr>
        <p:spPr>
          <a:xfrm>
            <a:off x="2087724" y="308047"/>
            <a:ext cx="4644516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800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itchFamily="2" charset="-78"/>
              </a:rPr>
              <a:t>صدور پروانه انتشار</a:t>
            </a:r>
          </a:p>
          <a:p>
            <a:pPr algn="ctr" rtl="1">
              <a:lnSpc>
                <a:spcPct val="150000"/>
              </a:lnSpc>
            </a:pPr>
            <a:r>
              <a:rPr lang="fa-IR" sz="1800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itchFamily="2" charset="-78"/>
              </a:rPr>
              <a:t>تاریخ 1398/08/13</a:t>
            </a:r>
            <a:endParaRPr lang="en-US" sz="2000" dirty="0">
              <a:solidFill>
                <a:schemeClr val="bg1">
                  <a:lumMod val="95000"/>
                  <a:lumOff val="5000"/>
                </a:schemeClr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897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ll dir="r"/>
      </p:transition>
    </mc:Choice>
    <mc:Fallback xmlns="">
      <p:transition spd="slow" advClick="0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chemeClr val="accent3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9754F-039D-A9CE-56E9-A42465A2A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8666" y="2880333"/>
            <a:ext cx="4966668" cy="109733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r>
              <a:rPr lang="fa-IR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B Nazanin" panose="00000400000000000000" pitchFamily="2" charset="-78"/>
              </a:rPr>
              <a:t>با تشکر از توجه شما</a:t>
            </a:r>
            <a:endParaRPr lang="en-US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7070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6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5556" y="4221088"/>
            <a:ext cx="7992888" cy="2559603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1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3"/>
                </a:solidFill>
                <a:cs typeface="B Nazanin" pitchFamily="2" charset="-78"/>
              </a:rPr>
              <a:t>نودو هفتمین نشست</a:t>
            </a:r>
            <a:br>
              <a:rPr lang="fa-IR" sz="31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3"/>
                </a:solidFill>
                <a:cs typeface="B Nazanin" pitchFamily="2" charset="-78"/>
              </a:rPr>
            </a:br>
            <a:r>
              <a:rPr lang="fa-IR" sz="31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3"/>
                </a:solidFill>
                <a:cs typeface="B Nazanin" pitchFamily="2" charset="-78"/>
              </a:rPr>
              <a:t>کمیته تخصصی نام‌نگاری و یکسان سازی نام‌های جغرافیایی ایران</a:t>
            </a:r>
            <a:r>
              <a:rPr lang="fa-IR" sz="1800" b="1" dirty="0">
                <a:ln/>
                <a:solidFill>
                  <a:schemeClr val="accent3"/>
                </a:solidFill>
                <a:cs typeface="B Nazanin" pitchFamily="2" charset="-78"/>
              </a:rPr>
              <a:t/>
            </a:r>
            <a:br>
              <a:rPr lang="fa-IR" sz="1800" b="1" dirty="0">
                <a:ln/>
                <a:solidFill>
                  <a:schemeClr val="accent3"/>
                </a:solidFill>
                <a:cs typeface="B Nazanin" pitchFamily="2" charset="-78"/>
              </a:rPr>
            </a:br>
            <a:r>
              <a:rPr lang="fa-IR" sz="1800" b="1" dirty="0">
                <a:ln/>
                <a:solidFill>
                  <a:schemeClr val="accent3"/>
                </a:solidFill>
                <a:cs typeface="B Nazanin" pitchFamily="2" charset="-78"/>
              </a:rPr>
              <a:t/>
            </a:r>
            <a:br>
              <a:rPr lang="fa-IR" sz="1800" b="1" dirty="0">
                <a:ln/>
                <a:solidFill>
                  <a:schemeClr val="accent3"/>
                </a:solidFill>
                <a:cs typeface="B Nazanin" pitchFamily="2" charset="-78"/>
              </a:rPr>
            </a:br>
            <a:r>
              <a:rPr lang="fa-IR" sz="1800" b="1" dirty="0">
                <a:ln/>
                <a:solidFill>
                  <a:schemeClr val="accent3"/>
                </a:solidFill>
                <a:cs typeface="B Nazanin" pitchFamily="2" charset="-78"/>
              </a:rPr>
              <a:t/>
            </a:r>
            <a:br>
              <a:rPr lang="fa-IR" sz="1800" b="1" dirty="0">
                <a:ln/>
                <a:solidFill>
                  <a:schemeClr val="accent3"/>
                </a:solidFill>
                <a:cs typeface="B Nazanin" pitchFamily="2" charset="-78"/>
              </a:rPr>
            </a:br>
            <a:endParaRPr lang="fa-IR" sz="1600" b="1" dirty="0">
              <a:ln/>
              <a:solidFill>
                <a:schemeClr val="accent3"/>
              </a:solidFill>
              <a:cs typeface="B Nazanin" pitchFamily="2" charset="-78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333822"/>
              </p:ext>
            </p:extLst>
          </p:nvPr>
        </p:nvGraphicFramePr>
        <p:xfrm>
          <a:off x="575556" y="188640"/>
          <a:ext cx="3017837" cy="340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r:id="rId3" imgW="3017520" imgH="3401280" progId="">
                  <p:embed/>
                </p:oleObj>
              </mc:Choice>
              <mc:Fallback>
                <p:oleObj r:id="rId3" imgW="3017520" imgH="340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5556" y="188640"/>
                        <a:ext cx="3017837" cy="3402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073525"/>
              </p:ext>
            </p:extLst>
          </p:nvPr>
        </p:nvGraphicFramePr>
        <p:xfrm>
          <a:off x="5551711" y="188639"/>
          <a:ext cx="3017837" cy="340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" r:id="rId5" imgW="3017520" imgH="3401280" progId="">
                  <p:embed/>
                </p:oleObj>
              </mc:Choice>
              <mc:Fallback>
                <p:oleObj r:id="rId5" imgW="3017520" imgH="340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711" y="188639"/>
                        <a:ext cx="3017837" cy="3402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582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 thruBlk="1"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 noGrp="1"/>
          </p:cNvSpPr>
          <p:nvPr>
            <p:ph type="title"/>
          </p:nvPr>
        </p:nvSpPr>
        <p:spPr bwMode="auto">
          <a:xfrm>
            <a:off x="5436096" y="404664"/>
            <a:ext cx="288032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fa-IR" sz="3200" b="1" dirty="0">
                <a:solidFill>
                  <a:schemeClr val="bg1"/>
                </a:solidFill>
                <a:cs typeface="B Nazanin" pitchFamily="2" charset="-78"/>
              </a:rPr>
              <a:t>      دستور جلسه:</a:t>
            </a:r>
            <a:endParaRPr lang="fa-IR" sz="3200" b="1" kern="0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7920880" cy="3456384"/>
          </a:xfrm>
        </p:spPr>
        <p:txBody>
          <a:bodyPr>
            <a:no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1800" b="1" dirty="0">
                <a:solidFill>
                  <a:schemeClr val="bg1"/>
                </a:solidFill>
                <a:cs typeface="B Nazanin" pitchFamily="2" charset="-78"/>
              </a:rPr>
              <a:t>1-</a:t>
            </a:r>
            <a:r>
              <a:rPr lang="fa-IR" sz="1600" b="1" dirty="0">
                <a:solidFill>
                  <a:schemeClr val="bg1"/>
                </a:solidFill>
                <a:cs typeface="B Nazanin" pitchFamily="2" charset="-78"/>
              </a:rPr>
              <a:t> </a:t>
            </a:r>
            <a:r>
              <a:rPr lang="ar-SA" sz="1600" b="1" dirty="0">
                <a:solidFill>
                  <a:schemeClr val="bg1"/>
                </a:solidFill>
                <a:cs typeface="B Nazanin" pitchFamily="2" charset="-78"/>
              </a:rPr>
              <a:t>ارائه گزارش نماینده محترم وزارت امور خارجه از شرکت در سومین اجلاس گروه متخصصان نام­های جغرافیایی سازمان ملل که  15-11 اردیبهشت ماه سال جاری در نیویورک برگزار گردید.</a:t>
            </a:r>
            <a:endParaRPr lang="fa-IR" sz="1600" b="1" dirty="0">
              <a:solidFill>
                <a:schemeClr val="bg1"/>
              </a:solidFill>
              <a:cs typeface="B Nazanin" pitchFamily="2" charset="-78"/>
            </a:endParaRPr>
          </a:p>
          <a:p>
            <a:pPr marL="0" lvl="0" indent="0" algn="just" rtl="1">
              <a:lnSpc>
                <a:spcPct val="150000"/>
              </a:lnSpc>
              <a:buNone/>
            </a:pPr>
            <a:r>
              <a:rPr lang="fa-IR" sz="1800" b="1" dirty="0">
                <a:solidFill>
                  <a:schemeClr val="bg1"/>
                </a:solidFill>
                <a:cs typeface="B Nazanin" pitchFamily="2" charset="-78"/>
              </a:rPr>
              <a:t>2-</a:t>
            </a:r>
            <a:r>
              <a:rPr lang="fa-IR" sz="1600" b="1" dirty="0">
                <a:solidFill>
                  <a:schemeClr val="bg1"/>
                </a:solidFill>
                <a:cs typeface="B Nazanin" pitchFamily="2" charset="-78"/>
              </a:rPr>
              <a:t> </a:t>
            </a:r>
            <a:r>
              <a:rPr lang="ar-SA" sz="1600" b="1" dirty="0">
                <a:solidFill>
                  <a:schemeClr val="bg1"/>
                </a:solidFill>
                <a:cs typeface="B Nazanin" pitchFamily="2" charset="-78"/>
              </a:rPr>
              <a:t>ارائه شرح خدمات پروژه "تهیه کتاب راهنمای توپونیمی </a:t>
            </a:r>
            <a:r>
              <a:rPr lang="ar-SA" sz="1600" b="1" dirty="0" smtClean="0">
                <a:solidFill>
                  <a:schemeClr val="bg1"/>
                </a:solidFill>
                <a:cs typeface="B Nazanin" pitchFamily="2" charset="-78"/>
              </a:rPr>
              <a:t>ایران" </a:t>
            </a:r>
            <a:r>
              <a:rPr lang="ar-SA" sz="1600" b="1" dirty="0">
                <a:solidFill>
                  <a:schemeClr val="bg1"/>
                </a:solidFill>
                <a:cs typeface="B Nazanin" pitchFamily="2" charset="-78"/>
              </a:rPr>
              <a:t>توسط نماینده محترم فرهنگستان زبان و ادب فارسی و سرپرست کارگروه آوانگاری.</a:t>
            </a:r>
            <a:endParaRPr lang="fa-IR" sz="1600" b="1" dirty="0">
              <a:solidFill>
                <a:schemeClr val="bg1"/>
              </a:solidFill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1800" b="1" dirty="0">
                <a:solidFill>
                  <a:schemeClr val="bg1"/>
                </a:solidFill>
                <a:cs typeface="B Nazanin" pitchFamily="2" charset="-78"/>
              </a:rPr>
              <a:t>3-</a:t>
            </a:r>
            <a:r>
              <a:rPr lang="fa-IR" sz="1600" b="1" dirty="0">
                <a:solidFill>
                  <a:schemeClr val="bg1"/>
                </a:solidFill>
                <a:cs typeface="B Nazanin" pitchFamily="2" charset="-78"/>
              </a:rPr>
              <a:t> </a:t>
            </a:r>
            <a:r>
              <a:rPr lang="ar-SA" sz="1600" b="1" dirty="0">
                <a:solidFill>
                  <a:schemeClr val="bg1"/>
                </a:solidFill>
                <a:cs typeface="B Nazanin" pitchFamily="2" charset="-78"/>
              </a:rPr>
              <a:t>دریافت نظرات و پیشنهادات اعضا در خصوص شرح خدمات کارگروه پایگاه و وبسایت نام­های جغرافیایی ایران با عنوان "برون سپاری پروژه توسعه و تکمیل پایگاه ملی نام­های جغرافیایی ایران" با هدف تامین نیازهای ذیل:</a:t>
            </a:r>
            <a:r>
              <a:rPr lang="fa-IR" sz="1600" b="1" dirty="0">
                <a:solidFill>
                  <a:schemeClr val="bg1"/>
                </a:solidFill>
                <a:cs typeface="B Nazanin" pitchFamily="2" charset="-78"/>
              </a:rPr>
              <a:t> </a:t>
            </a:r>
            <a:endParaRPr lang="en-US" sz="1600" b="1" dirty="0">
              <a:solidFill>
                <a:schemeClr val="bg1"/>
              </a:solidFill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1800" b="1" dirty="0">
              <a:solidFill>
                <a:schemeClr val="bg1"/>
              </a:solidFill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1800" b="1" dirty="0">
              <a:solidFill>
                <a:schemeClr val="bg1"/>
              </a:solidFill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18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8528AC-086C-2771-FB43-315DAEA8F97F}"/>
              </a:ext>
            </a:extLst>
          </p:cNvPr>
          <p:cNvSpPr txBox="1">
            <a:spLocks/>
          </p:cNvSpPr>
          <p:nvPr/>
        </p:nvSpPr>
        <p:spPr>
          <a:xfrm>
            <a:off x="107504" y="4077072"/>
            <a:ext cx="3672408" cy="278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 rtl="1">
              <a:lnSpc>
                <a:spcPct val="150000"/>
              </a:lnSpc>
              <a:buClrTx/>
            </a:pPr>
            <a:r>
              <a:rPr lang="ar-SA" sz="1600" dirty="0">
                <a:solidFill>
                  <a:schemeClr val="bg1"/>
                </a:solidFill>
                <a:cs typeface="B Nazanin" pitchFamily="2" charset="-78"/>
              </a:rPr>
              <a:t>ایجاد بخش تحلیل­های آماری</a:t>
            </a:r>
            <a:endParaRPr lang="fa-IR" sz="1600" dirty="0">
              <a:solidFill>
                <a:schemeClr val="bg1"/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  <a:buClrTx/>
            </a:pPr>
            <a:r>
              <a:rPr lang="ar-SA" sz="1600" dirty="0">
                <a:solidFill>
                  <a:schemeClr val="bg1"/>
                </a:solidFill>
                <a:cs typeface="B Nazanin" pitchFamily="2" charset="-78"/>
              </a:rPr>
              <a:t>تکمیل بخش ویژگی­های عوارض</a:t>
            </a:r>
            <a:endParaRPr lang="fa-IR" sz="1600" dirty="0">
              <a:solidFill>
                <a:schemeClr val="bg1"/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  <a:buClrTx/>
            </a:pPr>
            <a:r>
              <a:rPr lang="ar-SA" sz="1600" dirty="0">
                <a:solidFill>
                  <a:schemeClr val="bg1"/>
                </a:solidFill>
                <a:cs typeface="B Nazanin" pitchFamily="2" charset="-78"/>
              </a:rPr>
              <a:t>برقراری ارتباط به پایگاه توپوگرافی ملی</a:t>
            </a:r>
            <a:endParaRPr lang="fa-IR" sz="1600" dirty="0">
              <a:solidFill>
                <a:schemeClr val="bg1"/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  <a:buClrTx/>
            </a:pPr>
            <a:r>
              <a:rPr lang="ar-SA" sz="1600" dirty="0">
                <a:solidFill>
                  <a:schemeClr val="bg1"/>
                </a:solidFill>
                <a:cs typeface="B Nazanin" pitchFamily="2" charset="-78"/>
              </a:rPr>
              <a:t>تکمیل بخش تقسیمات کشوری</a:t>
            </a:r>
            <a:r>
              <a:rPr lang="ar-SA" sz="1800" dirty="0">
                <a:solidFill>
                  <a:schemeClr val="bg1"/>
                </a:solidFill>
                <a:cs typeface="B Nazanin" pitchFamily="2" charset="-78"/>
              </a:rPr>
              <a:t>.</a:t>
            </a:r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DCF7C8-B815-152D-88DA-D2945405DF82}"/>
              </a:ext>
            </a:extLst>
          </p:cNvPr>
          <p:cNvSpPr txBox="1">
            <a:spLocks/>
          </p:cNvSpPr>
          <p:nvPr/>
        </p:nvSpPr>
        <p:spPr>
          <a:xfrm>
            <a:off x="4644008" y="4077072"/>
            <a:ext cx="3672408" cy="278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 rtl="1">
              <a:lnSpc>
                <a:spcPct val="150000"/>
              </a:lnSpc>
              <a:buClrTx/>
            </a:pPr>
            <a:r>
              <a:rPr lang="ar-SA" sz="1600" dirty="0">
                <a:solidFill>
                  <a:schemeClr val="bg1"/>
                </a:solidFill>
                <a:cs typeface="B Nazanin" pitchFamily="2" charset="-78"/>
              </a:rPr>
              <a:t>تکمیل بخش انگلیسی برنامه</a:t>
            </a:r>
            <a:endParaRPr lang="fa-IR" sz="1600" dirty="0">
              <a:solidFill>
                <a:schemeClr val="bg1"/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  <a:buClrTx/>
            </a:pPr>
            <a:r>
              <a:rPr lang="ar-SA" sz="1600" dirty="0">
                <a:solidFill>
                  <a:schemeClr val="bg1"/>
                </a:solidFill>
                <a:cs typeface="B Nazanin" pitchFamily="2" charset="-78"/>
              </a:rPr>
              <a:t>توسعه پایگاه داده و رفع ایرادات نسخه فارسی</a:t>
            </a:r>
            <a:endParaRPr lang="fa-IR" sz="1600" dirty="0">
              <a:solidFill>
                <a:schemeClr val="bg1"/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  <a:buClrTx/>
            </a:pPr>
            <a:r>
              <a:rPr lang="ar-SA" sz="1600" dirty="0">
                <a:solidFill>
                  <a:schemeClr val="bg1"/>
                </a:solidFill>
                <a:cs typeface="B Nazanin" pitchFamily="2" charset="-78"/>
              </a:rPr>
              <a:t>به­روز رسانی رابط نرم افزار</a:t>
            </a:r>
            <a:endParaRPr lang="fa-IR" sz="1600" dirty="0">
              <a:solidFill>
                <a:schemeClr val="bg1"/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  <a:buClrTx/>
            </a:pPr>
            <a:r>
              <a:rPr lang="ar-SA" sz="1600" dirty="0">
                <a:solidFill>
                  <a:schemeClr val="bg1"/>
                </a:solidFill>
                <a:cs typeface="B Nazanin" pitchFamily="2" charset="-78"/>
              </a:rPr>
              <a:t>تکمیل بخش جستجو از طریق مختصات</a:t>
            </a:r>
            <a:endParaRPr lang="fa-IR" sz="1600" dirty="0">
              <a:solidFill>
                <a:schemeClr val="bg1"/>
              </a:solidFill>
              <a:cs typeface="B Nazanin" pitchFamily="2" charset="-78"/>
            </a:endParaRPr>
          </a:p>
          <a:p>
            <a:pPr algn="r" rtl="1">
              <a:lnSpc>
                <a:spcPct val="150000"/>
              </a:lnSpc>
              <a:buClrTx/>
            </a:pPr>
            <a:r>
              <a:rPr lang="ar-SA" sz="1600" dirty="0">
                <a:solidFill>
                  <a:schemeClr val="bg1"/>
                </a:solidFill>
                <a:cs typeface="B Nazanin" pitchFamily="2" charset="-78"/>
              </a:rPr>
              <a:t>تکمیل سرویس نام به سایر پایگاههای اطلاعاتی</a:t>
            </a:r>
            <a:endParaRPr lang="fa-IR" sz="1600" dirty="0">
              <a:solidFill>
                <a:schemeClr val="bg1"/>
              </a:solidFill>
              <a:cs typeface="B Nazanin" pitchFamily="2" charset="-78"/>
            </a:endParaRPr>
          </a:p>
          <a:p>
            <a:pPr marL="0" indent="0" algn="r" rtl="1">
              <a:buFont typeface="Wingdings 3" charset="2"/>
              <a:buNone/>
            </a:pPr>
            <a:endParaRPr lang="fa-I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9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type="title"/>
          </p:nvPr>
        </p:nvSpPr>
        <p:spPr bwMode="auto">
          <a:xfrm>
            <a:off x="0" y="260648"/>
            <a:ext cx="7775849" cy="95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fa-IR" sz="2800" b="1" dirty="0">
                <a:solidFill>
                  <a:schemeClr val="bg1"/>
                </a:solidFill>
                <a:cs typeface="B Nazanin" pitchFamily="2" charset="-78"/>
              </a:rPr>
              <a:t>گزارش کشور عربستان سعودی</a:t>
            </a:r>
            <a:r>
              <a:rPr lang="fa-IR" sz="2700" b="1" dirty="0">
                <a:solidFill>
                  <a:schemeClr val="bg1"/>
                </a:solidFill>
                <a:cs typeface="B Nazanin" pitchFamily="2" charset="-78"/>
              </a:rPr>
              <a:t/>
            </a:r>
            <a:br>
              <a:rPr lang="fa-IR" sz="2700" b="1" dirty="0">
                <a:solidFill>
                  <a:schemeClr val="bg1"/>
                </a:solidFill>
                <a:cs typeface="B Nazanin" pitchFamily="2" charset="-78"/>
              </a:rPr>
            </a:br>
            <a:r>
              <a:rPr lang="fa-IR" sz="2700" b="1" dirty="0">
                <a:solidFill>
                  <a:schemeClr val="bg1"/>
                </a:solidFill>
                <a:cs typeface="B Nazanin" pitchFamily="2" charset="-78"/>
              </a:rPr>
              <a:t>به </a:t>
            </a:r>
            <a:r>
              <a:rPr lang="ar-SA" sz="2700" b="1" dirty="0">
                <a:solidFill>
                  <a:schemeClr val="bg1"/>
                </a:solidFill>
                <a:cs typeface="B Nazanin" pitchFamily="2" charset="-78"/>
              </a:rPr>
              <a:t>سومین </a:t>
            </a:r>
            <a:r>
              <a:rPr lang="fa-IR" sz="2700" b="1" dirty="0">
                <a:solidFill>
                  <a:schemeClr val="bg1"/>
                </a:solidFill>
                <a:cs typeface="B Nazanin" pitchFamily="2" charset="-78"/>
              </a:rPr>
              <a:t>نشست </a:t>
            </a:r>
            <a:r>
              <a:rPr lang="ar-SA" sz="2700" b="1" dirty="0">
                <a:solidFill>
                  <a:schemeClr val="bg1"/>
                </a:solidFill>
                <a:cs typeface="B Nazanin" pitchFamily="2" charset="-78"/>
              </a:rPr>
              <a:t>گروه</a:t>
            </a:r>
            <a:r>
              <a:rPr lang="fa-IR" sz="2700" b="1" dirty="0">
                <a:solidFill>
                  <a:schemeClr val="bg1"/>
                </a:solidFill>
                <a:cs typeface="B Nazanin" pitchFamily="2" charset="-78"/>
              </a:rPr>
              <a:t>‌ </a:t>
            </a:r>
            <a:r>
              <a:rPr lang="ar-SA" sz="2700" b="1" dirty="0">
                <a:solidFill>
                  <a:schemeClr val="bg1"/>
                </a:solidFill>
                <a:cs typeface="B Nazanin" pitchFamily="2" charset="-78"/>
              </a:rPr>
              <a:t>متخصصان نام­های جغرافیایی</a:t>
            </a:r>
            <a:r>
              <a:rPr lang="fa-IR" sz="2700" b="1" dirty="0">
                <a:solidFill>
                  <a:schemeClr val="bg1"/>
                </a:solidFill>
                <a:cs typeface="B Nazanin" pitchFamily="2" charset="-78"/>
              </a:rPr>
              <a:t> </a:t>
            </a:r>
            <a:r>
              <a:rPr lang="ar-SA" sz="2700" b="1" dirty="0">
                <a:solidFill>
                  <a:schemeClr val="bg1"/>
                </a:solidFill>
                <a:cs typeface="B Nazanin" pitchFamily="2" charset="-78"/>
              </a:rPr>
              <a:t>سازمان ملل </a:t>
            </a:r>
            <a:endParaRPr lang="fa-IR" sz="2700" b="1" dirty="0">
              <a:solidFill>
                <a:schemeClr val="bg1"/>
              </a:solidFill>
              <a:cs typeface="B Nazanin" pitchFamily="2" charset="-7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3804" y="1376931"/>
            <a:ext cx="8714716" cy="5292429"/>
          </a:xfrm>
          <a:prstGeom prst="rect">
            <a:avLst/>
          </a:prstGeom>
        </p:spPr>
        <p:txBody>
          <a:bodyPr/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fa-IR" sz="18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استفاده </a:t>
            </a:r>
            <a:r>
              <a:rPr lang="fa-IR" sz="1800" b="1" dirty="0">
                <a:solidFill>
                  <a:schemeClr val="bg1"/>
                </a:solidFill>
                <a:cs typeface="B Nazanin" panose="00000400000000000000" pitchFamily="2" charset="-78"/>
              </a:rPr>
              <a:t>عربستان سعودی از نام مجعول </a:t>
            </a:r>
            <a:r>
              <a:rPr lang="fa-IR" sz="18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بجای نام خلیج </a:t>
            </a:r>
            <a:r>
              <a:rPr lang="fa-IR" sz="1800" b="1" dirty="0">
                <a:solidFill>
                  <a:schemeClr val="bg1"/>
                </a:solidFill>
                <a:cs typeface="B Nazanin" panose="00000400000000000000" pitchFamily="2" charset="-78"/>
              </a:rPr>
              <a:t>فارس در متن </a:t>
            </a:r>
            <a:r>
              <a:rPr lang="fa-IR" sz="18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گزارشات خود</a:t>
            </a:r>
            <a:endParaRPr lang="en-US" sz="1800" b="1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sz="16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صفحه </a:t>
            </a:r>
            <a:r>
              <a:rPr lang="fa-IR" sz="1600" dirty="0">
                <a:solidFill>
                  <a:schemeClr val="bg1"/>
                </a:solidFill>
                <a:cs typeface="B Nazanin" panose="00000400000000000000" pitchFamily="2" charset="-78"/>
              </a:rPr>
              <a:t>5 گزارش شماره </a:t>
            </a:r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</a:rPr>
              <a:t>GEGN.2_2023_91_CRP.91</a:t>
            </a:r>
            <a:r>
              <a:rPr lang="fa-IR" sz="1600" dirty="0">
                <a:solidFill>
                  <a:schemeClr val="bg1"/>
                </a:solidFill>
                <a:cs typeface="B Nazanin" panose="00000400000000000000" pitchFamily="2" charset="-78"/>
              </a:rPr>
              <a:t>        </a:t>
            </a:r>
            <a:r>
              <a:rPr lang="fa-IR" sz="1600" dirty="0" smtClean="0">
                <a:solidFill>
                  <a:schemeClr val="bg1"/>
                </a:solidFill>
                <a:cs typeface="B Nazanin" panose="00000400000000000000" pitchFamily="2" charset="-78"/>
              </a:rPr>
              <a:t>           </a:t>
            </a:r>
            <a:r>
              <a:rPr lang="fa-IR" sz="1600" dirty="0">
                <a:solidFill>
                  <a:schemeClr val="bg1"/>
                </a:solidFill>
                <a:cs typeface="B Nazanin" panose="00000400000000000000" pitchFamily="2" charset="-78"/>
              </a:rPr>
              <a:t>صفحه 16 گزارش شماره </a:t>
            </a:r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GEGN.2_2023_91_CRP.91</a:t>
            </a:r>
            <a:endParaRPr lang="fa-IR" sz="1600" kern="0" dirty="0">
              <a:solidFill>
                <a:schemeClr val="bg1"/>
              </a:solidFill>
              <a:cs typeface="B Nazanin" pitchFamily="2" charset="-78"/>
            </a:endParaRPr>
          </a:p>
          <a:p>
            <a:pPr marL="0" indent="0" algn="just">
              <a:lnSpc>
                <a:spcPct val="150000"/>
              </a:lnSpc>
              <a:buFontTx/>
              <a:buNone/>
            </a:pPr>
            <a:endParaRPr lang="fa-IR" sz="1800" kern="0" dirty="0">
              <a:solidFill>
                <a:schemeClr val="bg1"/>
              </a:solidFill>
              <a:cs typeface="B Nazanin" pitchFamily="2" charset="-78"/>
            </a:endParaRPr>
          </a:p>
          <a:p>
            <a:pPr marL="0" indent="0">
              <a:buFontTx/>
              <a:buNone/>
            </a:pPr>
            <a:endParaRPr lang="fa-IR" kern="0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338174"/>
              </p:ext>
            </p:extLst>
          </p:nvPr>
        </p:nvGraphicFramePr>
        <p:xfrm>
          <a:off x="5148064" y="2276872"/>
          <a:ext cx="3780457" cy="372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r:id="rId3" imgW="5400360" imgH="5315040" progId="">
                  <p:embed/>
                </p:oleObj>
              </mc:Choice>
              <mc:Fallback>
                <p:oleObj r:id="rId3" imgW="5400360" imgH="5315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48064" y="2276872"/>
                        <a:ext cx="3780457" cy="372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081668"/>
              </p:ext>
            </p:extLst>
          </p:nvPr>
        </p:nvGraphicFramePr>
        <p:xfrm>
          <a:off x="213804" y="2276872"/>
          <a:ext cx="4528434" cy="372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" r:id="rId5" imgW="5400360" imgH="4437360" progId="">
                  <p:embed/>
                </p:oleObj>
              </mc:Choice>
              <mc:Fallback>
                <p:oleObj r:id="rId5" imgW="5400360" imgH="4437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3804" y="2276872"/>
                        <a:ext cx="4528434" cy="372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997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ll dir="r"/>
      </p:transition>
    </mc:Choice>
    <mc:Fallback xmlns="">
      <p:transition spd="slow" advClick="0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36468" y="1412776"/>
            <a:ext cx="8871064" cy="5184576"/>
          </a:xfrm>
          <a:prstGeom prst="rect">
            <a:avLst/>
          </a:prstGeom>
        </p:spPr>
        <p:txBody>
          <a:bodyPr/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fa-IR" sz="1600" dirty="0">
              <a:cs typeface="B Nazanin" panose="00000400000000000000" pitchFamily="2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a-IR" sz="1600" dirty="0" smtClean="0">
                <a:solidFill>
                  <a:schemeClr val="bg1"/>
                </a:solidFill>
                <a:cs typeface="B Nazanin" panose="00000400000000000000" pitchFamily="2" charset="-78"/>
              </a:rPr>
              <a:t>   صفحه </a:t>
            </a:r>
            <a:r>
              <a:rPr lang="fa-IR" sz="1600" dirty="0">
                <a:solidFill>
                  <a:schemeClr val="bg1"/>
                </a:solidFill>
                <a:cs typeface="B Nazanin" panose="00000400000000000000" pitchFamily="2" charset="-78"/>
              </a:rPr>
              <a:t>9 گزارش شماره </a:t>
            </a:r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</a:rPr>
              <a:t>GEGN.2_2023_102_CRP.102</a:t>
            </a:r>
            <a:r>
              <a:rPr lang="fa-IR" sz="1600" dirty="0">
                <a:solidFill>
                  <a:schemeClr val="bg1"/>
                </a:solidFill>
                <a:cs typeface="B Nazanin" panose="00000400000000000000" pitchFamily="2" charset="-78"/>
              </a:rPr>
              <a:t>  </a:t>
            </a:r>
            <a:r>
              <a:rPr lang="en-US" sz="1600" dirty="0">
                <a:solidFill>
                  <a:schemeClr val="bg1"/>
                </a:solidFill>
                <a:cs typeface="B Nazanin" panose="00000400000000000000" pitchFamily="2" charset="-78"/>
              </a:rPr>
              <a:t> </a:t>
            </a:r>
            <a:r>
              <a:rPr lang="fa-IR" sz="1600" dirty="0">
                <a:solidFill>
                  <a:schemeClr val="bg1"/>
                </a:solidFill>
                <a:cs typeface="B Nazanin" panose="00000400000000000000" pitchFamily="2" charset="-78"/>
              </a:rPr>
              <a:t>   </a:t>
            </a:r>
            <a:r>
              <a:rPr lang="fa-IR" sz="1600" dirty="0" smtClean="0">
                <a:solidFill>
                  <a:schemeClr val="bg1"/>
                </a:solidFill>
                <a:cs typeface="B Nazanin" panose="00000400000000000000" pitchFamily="2" charset="-78"/>
              </a:rPr>
              <a:t>       صفحه </a:t>
            </a:r>
            <a:r>
              <a:rPr lang="fa-IR" sz="1600" dirty="0">
                <a:solidFill>
                  <a:schemeClr val="bg1"/>
                </a:solidFill>
                <a:cs typeface="B Nazanin" panose="00000400000000000000" pitchFamily="2" charset="-78"/>
              </a:rPr>
              <a:t>5 گزارش شماره </a:t>
            </a:r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</a:rPr>
              <a:t>GEGN.2_2023_103_CRP.103</a:t>
            </a:r>
            <a:r>
              <a:rPr lang="fa-IR" sz="1600" dirty="0">
                <a:cs typeface="B Nazanin" panose="00000400000000000000" pitchFamily="2" charset="-78"/>
              </a:rPr>
              <a:t> </a:t>
            </a:r>
          </a:p>
          <a:p>
            <a:pPr marL="0" indent="0" algn="just">
              <a:lnSpc>
                <a:spcPct val="150000"/>
              </a:lnSpc>
              <a:buFontTx/>
              <a:buNone/>
            </a:pPr>
            <a:endParaRPr lang="fa-IR" sz="1800" kern="0" dirty="0">
              <a:cs typeface="B Nazanin" pitchFamily="2" charset="-78"/>
            </a:endParaRPr>
          </a:p>
          <a:p>
            <a:pPr marL="0" indent="0" algn="just">
              <a:lnSpc>
                <a:spcPct val="150000"/>
              </a:lnSpc>
              <a:buFontTx/>
              <a:buNone/>
            </a:pPr>
            <a:endParaRPr lang="fa-IR" sz="1800" kern="0" dirty="0">
              <a:cs typeface="B Nazanin" pitchFamily="2" charset="-78"/>
            </a:endParaRPr>
          </a:p>
          <a:p>
            <a:pPr marL="0" indent="0" algn="just">
              <a:lnSpc>
                <a:spcPct val="150000"/>
              </a:lnSpc>
              <a:buFontTx/>
              <a:buNone/>
            </a:pPr>
            <a:endParaRPr lang="fa-IR" sz="1800" kern="0" dirty="0">
              <a:cs typeface="B Nazanin" pitchFamily="2" charset="-78"/>
            </a:endParaRPr>
          </a:p>
          <a:p>
            <a:pPr marL="0" indent="0">
              <a:buFontTx/>
              <a:buNone/>
            </a:pPr>
            <a:endParaRPr lang="fa-IR" kern="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530328"/>
              </p:ext>
            </p:extLst>
          </p:nvPr>
        </p:nvGraphicFramePr>
        <p:xfrm>
          <a:off x="4692166" y="2266677"/>
          <a:ext cx="4315366" cy="4042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" r:id="rId3" imgW="5400360" imgH="5059080" progId="">
                  <p:embed/>
                </p:oleObj>
              </mc:Choice>
              <mc:Fallback>
                <p:oleObj r:id="rId3" imgW="5400360" imgH="50590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92166" y="2266677"/>
                        <a:ext cx="4315366" cy="4042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853873"/>
              </p:ext>
            </p:extLst>
          </p:nvPr>
        </p:nvGraphicFramePr>
        <p:xfrm>
          <a:off x="273293" y="2263237"/>
          <a:ext cx="4282048" cy="4046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" r:id="rId5" imgW="5400360" imgH="5052960" progId="">
                  <p:embed/>
                </p:oleObj>
              </mc:Choice>
              <mc:Fallback>
                <p:oleObj r:id="rId5" imgW="5400360" imgH="5052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3293" y="2263237"/>
                        <a:ext cx="4282048" cy="4046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 noGrp="1"/>
          </p:cNvSpPr>
          <p:nvPr>
            <p:ph type="title"/>
          </p:nvPr>
        </p:nvSpPr>
        <p:spPr bwMode="auto">
          <a:xfrm>
            <a:off x="1187623" y="1434273"/>
            <a:ext cx="6624737" cy="41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a-IR" sz="18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استفاده عربستان سعودی از نام مجعول بجای نام خلیج فارس در متن گزارشات خود</a:t>
            </a:r>
            <a:r>
              <a:rPr lang="en-US" sz="18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/>
            </a:r>
            <a:br>
              <a:rPr lang="en-US" sz="1800" b="1" dirty="0" smtClean="0">
                <a:solidFill>
                  <a:schemeClr val="bg1"/>
                </a:solidFill>
                <a:cs typeface="B Nazanin" panose="00000400000000000000" pitchFamily="2" charset="-78"/>
              </a:rPr>
            </a:br>
            <a:r>
              <a:rPr lang="en-US" sz="28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cs typeface="B Nazanin" panose="00000400000000000000" pitchFamily="2" charset="-78"/>
              </a:rPr>
            </a:br>
            <a:endParaRPr lang="fa-IR" sz="2700" b="1" dirty="0">
              <a:solidFill>
                <a:schemeClr val="bg1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180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ll dir="r"/>
      </p:transition>
    </mc:Choice>
    <mc:Fallback xmlns="">
      <p:transition spd="slow" advClick="0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 noGrp="1"/>
          </p:cNvSpPr>
          <p:nvPr>
            <p:ph type="title"/>
          </p:nvPr>
        </p:nvSpPr>
        <p:spPr bwMode="auto">
          <a:xfrm>
            <a:off x="107504" y="2298369"/>
            <a:ext cx="8892480" cy="127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a-IR" sz="3600" b="1" dirty="0" smtClean="0">
                <a:solidFill>
                  <a:schemeClr val="bg1"/>
                </a:solidFill>
                <a:cs typeface="B Nazanin" pitchFamily="2" charset="-78"/>
              </a:rPr>
              <a:t>مراحل دریافت مجوز نشریه نام های جغرافیایی ایران</a:t>
            </a:r>
            <a:endParaRPr lang="fa-IR" sz="3600" b="1" dirty="0">
              <a:solidFill>
                <a:schemeClr val="bg1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274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ll dir="r"/>
      </p:transition>
    </mc:Choice>
    <mc:Fallback xmlns="">
      <p:transition spd="slow" advClick="0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DF11D6-0364-6A4C-1E2F-F9E56CE92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10901"/>
            <a:ext cx="3888432" cy="54584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88" y="332656"/>
            <a:ext cx="2305125" cy="864096"/>
          </a:xfrm>
        </p:spPr>
        <p:txBody>
          <a:bodyPr>
            <a:norm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2400" b="1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itchFamily="2" charset="-78"/>
              </a:rPr>
              <a:t>مکاتبات انجام شده: </a:t>
            </a:r>
          </a:p>
          <a:p>
            <a:pPr marL="0" indent="0" algn="just" rtl="1">
              <a:lnSpc>
                <a:spcPct val="150000"/>
              </a:lnSpc>
              <a:buNone/>
            </a:pPr>
            <a:endParaRPr lang="fa-IR" sz="1800" dirty="0">
              <a:solidFill>
                <a:schemeClr val="bg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endParaRPr lang="fa-IR" sz="1800" dirty="0">
              <a:solidFill>
                <a:schemeClr val="bg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marL="0" indent="0" algn="r" rtl="1">
              <a:buNone/>
            </a:pPr>
            <a:endParaRPr lang="fa-IR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ll dir="r"/>
      </p:transition>
    </mc:Choice>
    <mc:Fallback xmlns="">
      <p:transition spd="slow" advClick="0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DDCE6C6-9536-C902-3638-CB723B7FA2AD}"/>
              </a:ext>
            </a:extLst>
          </p:cNvPr>
          <p:cNvSpPr txBox="1"/>
          <p:nvPr/>
        </p:nvSpPr>
        <p:spPr>
          <a:xfrm>
            <a:off x="2286125" y="980728"/>
            <a:ext cx="4014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800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itchFamily="2" charset="-78"/>
              </a:rPr>
              <a:t>نامه </a:t>
            </a:r>
            <a:r>
              <a:rPr lang="fa-IR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B Nazanin" pitchFamily="2" charset="-78"/>
              </a:rPr>
              <a:t>ارسال (فرم الف) به کمیسیون انتشارات دولت</a:t>
            </a:r>
            <a:r>
              <a:rPr lang="fa-IR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itchFamily="2" charset="-78"/>
              </a:rPr>
              <a:t>ی</a:t>
            </a:r>
            <a:endParaRPr lang="fa-IR" sz="1800" dirty="0">
              <a:solidFill>
                <a:schemeClr val="bg1">
                  <a:lumMod val="95000"/>
                  <a:lumOff val="5000"/>
                </a:schemeClr>
              </a:solidFill>
              <a:cs typeface="B Nazanin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B Nazanin" pitchFamily="2" charset="-78"/>
              </a:rPr>
              <a:t>تاریخ </a:t>
            </a:r>
            <a:r>
              <a:rPr lang="fa-IR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itchFamily="2" charset="-78"/>
              </a:rPr>
              <a:t>1397/10/10</a:t>
            </a:r>
            <a:endParaRPr lang="en-US" sz="2000" dirty="0">
              <a:solidFill>
                <a:schemeClr val="bg1">
                  <a:lumMod val="95000"/>
                  <a:lumOff val="5000"/>
                </a:schemeClr>
              </a:solidFill>
              <a:cs typeface="B Nazanin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3D3F29-DDDC-DE7A-0C15-D3CF40F686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6" y="1844824"/>
            <a:ext cx="354518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ll dir="r"/>
      </p:transition>
    </mc:Choice>
    <mc:Fallback xmlns="">
      <p:transition spd="slow" advClick="0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135626-9B6F-6C47-C39D-D94C0B4D4F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03" y="1340768"/>
            <a:ext cx="3441791" cy="5400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B33C10-FF9F-F236-BB88-C4563B36B8D8}"/>
              </a:ext>
            </a:extLst>
          </p:cNvPr>
          <p:cNvSpPr txBox="1"/>
          <p:nvPr/>
        </p:nvSpPr>
        <p:spPr>
          <a:xfrm>
            <a:off x="2231740" y="452063"/>
            <a:ext cx="4680520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800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itchFamily="2" charset="-78"/>
              </a:rPr>
              <a:t>پاسخ </a:t>
            </a:r>
            <a:r>
              <a:rPr lang="fa-IR" sz="18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B Nazanin" pitchFamily="2" charset="-78"/>
              </a:rPr>
              <a:t>کمیسیون </a:t>
            </a:r>
            <a:r>
              <a:rPr lang="fa-IR" sz="1800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itchFamily="2" charset="-78"/>
              </a:rPr>
              <a:t>انتشارات دولتی</a:t>
            </a:r>
          </a:p>
          <a:p>
            <a:pPr algn="ctr" rtl="1">
              <a:lnSpc>
                <a:spcPct val="150000"/>
              </a:lnSpc>
            </a:pPr>
            <a:r>
              <a:rPr lang="fa-IR" sz="1800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itchFamily="2" charset="-78"/>
              </a:rPr>
              <a:t>تاریخ 1397/12/22</a:t>
            </a:r>
            <a:endParaRPr lang="en-US" sz="2000" dirty="0">
              <a:solidFill>
                <a:schemeClr val="bg1">
                  <a:lumMod val="95000"/>
                  <a:lumOff val="5000"/>
                </a:schemeClr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154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ll dir="r"/>
      </p:transition>
    </mc:Choice>
    <mc:Fallback xmlns="">
      <p:transition spd="slow" advClick="0">
        <p:pull dir="r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10311</TotalTime>
  <Words>251</Words>
  <Application>Microsoft Office PowerPoint</Application>
  <PresentationFormat>On-screen Show (4:3)</PresentationFormat>
  <Paragraphs>35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B Nazanin</vt:lpstr>
      <vt:lpstr>Calibri</vt:lpstr>
      <vt:lpstr>Calibri Light</vt:lpstr>
      <vt:lpstr>Century Gothic</vt:lpstr>
      <vt:lpstr>Corbel</vt:lpstr>
      <vt:lpstr>Tahoma</vt:lpstr>
      <vt:lpstr>Times New Roman</vt:lpstr>
      <vt:lpstr>Wingdings 3</vt:lpstr>
      <vt:lpstr>Ion</vt:lpstr>
      <vt:lpstr>Office Theme</vt:lpstr>
      <vt:lpstr>Parallax</vt:lpstr>
      <vt:lpstr>PowerPoint Presentation</vt:lpstr>
      <vt:lpstr>نودو هفتمین نشست کمیته تخصصی نام‌نگاری و یکسان سازی نام‌های جغرافیایی ایران   </vt:lpstr>
      <vt:lpstr>      دستور جلسه:</vt:lpstr>
      <vt:lpstr>گزارش کشور عربستان سعودی به سومین نشست گروه‌ متخصصان نام­های جغرافیایی سازمان ملل </vt:lpstr>
      <vt:lpstr>استفاده عربستان سعودی از نام مجعول بجای نام خلیج فارس در متن گزارشات خود  </vt:lpstr>
      <vt:lpstr>مراحل دریافت مجوز نشریه نام های جغرافیایی ایران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با تشکر از توجه شما</vt:lpstr>
    </vt:vector>
  </TitlesOfParts>
  <Company>MRT www.Win2Farsi.com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نتایج حاصل از انطباق نام روستا و مزارع   فهرست وزارت كشور با نقاط روستايي پايگاه نام هاي جغرافيايي ایران  مطالعه موردی:استان مورد مطالعه كهكيلويه و بوير احمد</dc:title>
  <dc:creator>MRT Pack 20 DVDs</dc:creator>
  <cp:lastModifiedBy>User</cp:lastModifiedBy>
  <cp:revision>365</cp:revision>
  <cp:lastPrinted>2020-10-11T04:56:18Z</cp:lastPrinted>
  <dcterms:created xsi:type="dcterms:W3CDTF">2014-05-04T14:36:49Z</dcterms:created>
  <dcterms:modified xsi:type="dcterms:W3CDTF">2023-06-14T06:23:57Z</dcterms:modified>
</cp:coreProperties>
</file>